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0" y="4624125"/>
            <a:ext cx="5467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1737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15 -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lt1"/>
                </a:solidFill>
              </a:rPr>
              <a:t>7 Mar </a:t>
            </a:r>
            <a:r>
              <a:rPr lang="en" sz="2000">
                <a:solidFill>
                  <a:srgbClr val="FFFFFF"/>
                </a:solidFill>
              </a:rPr>
              <a:t>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15 -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7 Mar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0" y="4624125"/>
            <a:ext cx="5467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s231n.stanford.edu/postersession.html" TargetMode="External"/><Relationship Id="rId4" Type="http://schemas.openxmlformats.org/officeDocument/2006/relationships/hyperlink" Target="https://www.facebook.com/events/1024309900974098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5.jp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3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231000" y="129675"/>
            <a:ext cx="8583900" cy="4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Administrative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b="1" lang="en" sz="2400"/>
              <a:t>Poster Session</a:t>
            </a:r>
            <a:r>
              <a:rPr lang="en" sz="2400"/>
              <a:t> on Wednesday!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-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http://cs231n.stanford.edu/postersession.html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-"/>
            </a:pPr>
            <a:r>
              <a:rPr lang="en" sz="2400"/>
              <a:t>Facebook group: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https://www.facebook.com/events/1024309900974098/</a:t>
            </a:r>
            <a:r>
              <a:rPr lang="en" sz="2400"/>
              <a:t> 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b="1" lang="en" sz="2400"/>
              <a:t>If using AWS, use EBS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-"/>
            </a:pPr>
            <a:r>
              <a:rPr lang="en" sz="2400"/>
              <a:t>Instructions on Piazza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b="1" lang="en" sz="2400"/>
              <a:t>A3 Grades</a:t>
            </a:r>
            <a:r>
              <a:rPr lang="en" sz="2400"/>
              <a:t> out soon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5" name="Shape 145"/>
          <p:cNvSpPr txBox="1"/>
          <p:nvPr/>
        </p:nvSpPr>
        <p:spPr>
          <a:xfrm>
            <a:off x="76475" y="34275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And how they don’t… (but really they still do)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37" y="703325"/>
            <a:ext cx="3672438" cy="37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475" y="1066913"/>
            <a:ext cx="5066380" cy="300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649" y="130600"/>
            <a:ext cx="3744099" cy="445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76475" y="34275"/>
            <a:ext cx="88635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And how to make art</a:t>
            </a: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0" l="0" r="0" t="19172"/>
          <a:stretch/>
        </p:blipFill>
        <p:spPr>
          <a:xfrm>
            <a:off x="1080350" y="3063740"/>
            <a:ext cx="2900153" cy="144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571" y="637149"/>
            <a:ext cx="2900154" cy="229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2" name="Shape 162"/>
          <p:cNvSpPr txBox="1"/>
          <p:nvPr/>
        </p:nvSpPr>
        <p:spPr>
          <a:xfrm>
            <a:off x="76475" y="34275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We looked at what makes ConvNets “tick”...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25" y="688699"/>
            <a:ext cx="3195274" cy="368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351" y="688700"/>
            <a:ext cx="4712954" cy="16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9326" y="2476187"/>
            <a:ext cx="4364425" cy="91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0825" y="3701453"/>
            <a:ext cx="4712950" cy="64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8474" y="3513198"/>
            <a:ext cx="4684343" cy="20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3" name="Shape 173"/>
          <p:cNvSpPr txBox="1"/>
          <p:nvPr/>
        </p:nvSpPr>
        <p:spPr>
          <a:xfrm>
            <a:off x="140250" y="136250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We learned tips/tricks for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making ConvNets work well in practice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489" y="0"/>
            <a:ext cx="1801509" cy="12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50" y="1436769"/>
            <a:ext cx="1703246" cy="274718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6" name="Shape 176"/>
          <p:cNvSpPr/>
          <p:nvPr/>
        </p:nvSpPr>
        <p:spPr>
          <a:xfrm>
            <a:off x="562125" y="1537825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89077" y="1427836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638325" y="1597201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85925" y="1521001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553642" y="1876554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810870" y="1800350"/>
            <a:ext cx="1328399" cy="1490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345" y="1318836"/>
            <a:ext cx="4500054" cy="2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8" name="Shape 188"/>
          <p:cNvSpPr txBox="1"/>
          <p:nvPr/>
        </p:nvSpPr>
        <p:spPr>
          <a:xfrm>
            <a:off x="140250" y="60050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And explored their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practical bottlenecks...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0" y="1337050"/>
            <a:ext cx="4993849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651" y="438325"/>
            <a:ext cx="2876150" cy="21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5857625" y="0"/>
            <a:ext cx="3225899" cy="48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Moving parts lol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294" y="2614541"/>
            <a:ext cx="2232800" cy="1918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Shape 193"/>
          <p:cNvCxnSpPr>
            <a:stCxn id="194" idx="2"/>
          </p:cNvCxnSpPr>
          <p:nvPr/>
        </p:nvCxnSpPr>
        <p:spPr>
          <a:xfrm>
            <a:off x="7368575" y="522300"/>
            <a:ext cx="69600" cy="39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5" name="Shape 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275" y="3076325"/>
            <a:ext cx="1756342" cy="15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1652" y="3221587"/>
            <a:ext cx="1784947" cy="1270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2" name="Shape 202"/>
          <p:cNvSpPr txBox="1"/>
          <p:nvPr/>
        </p:nvSpPr>
        <p:spPr>
          <a:xfrm>
            <a:off x="140250" y="60050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And we bravely ventured beyond Image Classification...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25" y="634137"/>
            <a:ext cx="3232457" cy="170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925" y="2840625"/>
            <a:ext cx="2431200" cy="138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4" y="655549"/>
            <a:ext cx="3399925" cy="37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3009700" y="574100"/>
            <a:ext cx="847800" cy="41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ow_motion5x5_filters.gif" id="207" name="Shape 207"/>
          <p:cNvPicPr preferRelativeResize="0"/>
          <p:nvPr/>
        </p:nvPicPr>
        <p:blipFill rotWithShape="1">
          <a:blip r:embed="rId6">
            <a:alphaModFix/>
          </a:blip>
          <a:srcRect b="10030" l="20504" r="19489" t="5609"/>
          <a:stretch/>
        </p:blipFill>
        <p:spPr>
          <a:xfrm>
            <a:off x="6798075" y="2457511"/>
            <a:ext cx="2124299" cy="20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3" name="Shape 213"/>
          <p:cNvSpPr txBox="1"/>
          <p:nvPr/>
        </p:nvSpPr>
        <p:spPr>
          <a:xfrm>
            <a:off x="280500" y="144150"/>
            <a:ext cx="88635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And developed an understanding of cutting-edge research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863225" y="3232075"/>
            <a:ext cx="7616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Inception-v4, Inception-ResNet and the </a:t>
            </a:r>
            <a:br>
              <a:rPr b="1" lang="en" sz="1800"/>
            </a:br>
            <a:r>
              <a:rPr b="1" lang="en" sz="1800"/>
              <a:t>Impact of Residual Connections on Learning</a:t>
            </a: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i="1" lang="en"/>
              <a:t>[Szegedy et al., 2016] (Google)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5" name="Shape 215"/>
          <p:cNvSpPr txBox="1"/>
          <p:nvPr/>
        </p:nvSpPr>
        <p:spPr>
          <a:xfrm>
            <a:off x="280500" y="973975"/>
            <a:ext cx="3664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saw </a:t>
            </a:r>
            <a:r>
              <a:rPr b="1" lang="en" sz="1800"/>
              <a:t>2015 &amp; 2016</a:t>
            </a:r>
            <a:r>
              <a:rPr lang="en" sz="1800"/>
              <a:t> citations...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e.g.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763650" y="1991875"/>
            <a:ext cx="76167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Deep Residual Learning for Image Recognition</a:t>
            </a: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i="1" lang="en"/>
              <a:t>[He et al., CVPR 2016] (MSR)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800" y="279873"/>
            <a:ext cx="699249" cy="41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3" name="Shape 223"/>
          <p:cNvSpPr txBox="1"/>
          <p:nvPr/>
        </p:nvSpPr>
        <p:spPr>
          <a:xfrm>
            <a:off x="140250" y="60050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You are now ready.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950" y="679725"/>
            <a:ext cx="4487574" cy="37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0" name="Shape 230"/>
          <p:cNvSpPr txBox="1"/>
          <p:nvPr/>
        </p:nvSpPr>
        <p:spPr>
          <a:xfrm>
            <a:off x="140250" y="60050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You are now ready.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950" y="679725"/>
            <a:ext cx="4487574" cy="37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79417">
            <a:off x="3079446" y="2957102"/>
            <a:ext cx="389552" cy="199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8" name="Shape 238"/>
          <p:cNvSpPr txBox="1"/>
          <p:nvPr/>
        </p:nvSpPr>
        <p:spPr>
          <a:xfrm>
            <a:off x="140250" y="60050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You are now ready.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950" y="679725"/>
            <a:ext cx="4487574" cy="37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79417">
            <a:off x="3079446" y="2957102"/>
            <a:ext cx="389552" cy="199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4500" y="1649250"/>
            <a:ext cx="699100" cy="11275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908725"/>
            <a:ext cx="889635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/>
        </p:nvSpPr>
        <p:spPr>
          <a:xfrm>
            <a:off x="314425" y="110475"/>
            <a:ext cx="77588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Together, we’ve defined Score Functions...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75" y="44275"/>
            <a:ext cx="6824624" cy="45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3" name="Shape 253"/>
          <p:cNvSpPr txBox="1"/>
          <p:nvPr/>
        </p:nvSpPr>
        <p:spPr>
          <a:xfrm>
            <a:off x="4017200" y="1802100"/>
            <a:ext cx="1289099" cy="6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END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74" y="447375"/>
            <a:ext cx="8857650" cy="40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97" y="766275"/>
            <a:ext cx="7260400" cy="36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/>
        </p:nvSpPr>
        <p:spPr>
          <a:xfrm>
            <a:off x="314425" y="110475"/>
            <a:ext cx="77588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And Loss Functions...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" name="Shape 60"/>
          <p:cNvSpPr txBox="1"/>
          <p:nvPr/>
        </p:nvSpPr>
        <p:spPr>
          <a:xfrm>
            <a:off x="314425" y="110475"/>
            <a:ext cx="77588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We’ve learned how to optimize them...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4" y="1405162"/>
            <a:ext cx="3726350" cy="23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41" y="2762339"/>
            <a:ext cx="283612" cy="37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425" y="1455000"/>
            <a:ext cx="1956899" cy="747179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4" name="Shape 64"/>
          <p:cNvSpPr txBox="1"/>
          <p:nvPr/>
        </p:nvSpPr>
        <p:spPr>
          <a:xfrm>
            <a:off x="6180350" y="978075"/>
            <a:ext cx="2047800" cy="3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3650" y="2641425"/>
            <a:ext cx="5012824" cy="18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973000"/>
            <a:ext cx="4262953" cy="31972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784331" y="1761935"/>
            <a:ext cx="5942100" cy="6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</a:rPr>
              <a:t>NEURAL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</a:rPr>
              <a:t>NETWORKS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118975" y="110475"/>
            <a:ext cx="89060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We learned to express more powerful Score Functions...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764" y="814075"/>
            <a:ext cx="3028825" cy="17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8399" y="2610825"/>
            <a:ext cx="3523111" cy="17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95" y="1232312"/>
            <a:ext cx="7546229" cy="26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237900" y="152975"/>
            <a:ext cx="89060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For an extra wiggle...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" name="Shape 88"/>
          <p:cNvSpPr txBox="1"/>
          <p:nvPr/>
        </p:nvSpPr>
        <p:spPr>
          <a:xfrm>
            <a:off x="314425" y="110475"/>
            <a:ext cx="77588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Together we tamed the learning process...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75" y="1149953"/>
            <a:ext cx="3470274" cy="277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225" y="1239950"/>
            <a:ext cx="3357425" cy="259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" name="Shape 96"/>
          <p:cNvSpPr txBox="1"/>
          <p:nvPr/>
        </p:nvSpPr>
        <p:spPr>
          <a:xfrm>
            <a:off x="76475" y="34275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Together we explored image-specific Neural Nets...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00" y="1526738"/>
            <a:ext cx="8582000" cy="30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854811" y="798825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388209" y="991932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845408" y="798825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2302606" y="991932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1222284" y="1116447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" name="Shape 103"/>
          <p:cNvCxnSpPr/>
          <p:nvPr/>
        </p:nvCxnSpPr>
        <p:spPr>
          <a:xfrm>
            <a:off x="1683758" y="1275280"/>
            <a:ext cx="0" cy="22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" name="Shape 104"/>
          <p:cNvCxnSpPr/>
          <p:nvPr/>
        </p:nvCxnSpPr>
        <p:spPr>
          <a:xfrm>
            <a:off x="2136682" y="1116447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/>
          <p:nvPr/>
        </p:nvCxnSpPr>
        <p:spPr>
          <a:xfrm>
            <a:off x="2556139" y="1275280"/>
            <a:ext cx="0" cy="22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" name="Shape 106"/>
          <p:cNvCxnSpPr/>
          <p:nvPr/>
        </p:nvCxnSpPr>
        <p:spPr>
          <a:xfrm>
            <a:off x="2974880" y="1116447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" name="Shape 107"/>
          <p:cNvSpPr txBox="1"/>
          <p:nvPr/>
        </p:nvSpPr>
        <p:spPr>
          <a:xfrm>
            <a:off x="2531206" y="798825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047513" y="798825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580912" y="991932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4038110" y="798825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495309" y="991932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3414987" y="1116447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/>
          <p:nvPr/>
        </p:nvCxnSpPr>
        <p:spPr>
          <a:xfrm>
            <a:off x="3876460" y="1275280"/>
            <a:ext cx="0" cy="22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" name="Shape 114"/>
          <p:cNvCxnSpPr/>
          <p:nvPr/>
        </p:nvCxnSpPr>
        <p:spPr>
          <a:xfrm>
            <a:off x="4329384" y="1116447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" name="Shape 115"/>
          <p:cNvCxnSpPr/>
          <p:nvPr/>
        </p:nvCxnSpPr>
        <p:spPr>
          <a:xfrm>
            <a:off x="4748841" y="1275280"/>
            <a:ext cx="0" cy="22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" name="Shape 116"/>
          <p:cNvCxnSpPr/>
          <p:nvPr/>
        </p:nvCxnSpPr>
        <p:spPr>
          <a:xfrm>
            <a:off x="5167582" y="1116447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" name="Shape 117"/>
          <p:cNvSpPr txBox="1"/>
          <p:nvPr/>
        </p:nvSpPr>
        <p:spPr>
          <a:xfrm>
            <a:off x="4723908" y="798825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5257307" y="798825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5790705" y="991932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6247904" y="798825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6705103" y="991932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5624781" y="1116447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" name="Shape 123"/>
          <p:cNvCxnSpPr/>
          <p:nvPr/>
        </p:nvCxnSpPr>
        <p:spPr>
          <a:xfrm>
            <a:off x="6086255" y="1275280"/>
            <a:ext cx="0" cy="22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" name="Shape 124"/>
          <p:cNvCxnSpPr/>
          <p:nvPr/>
        </p:nvCxnSpPr>
        <p:spPr>
          <a:xfrm>
            <a:off x="6539178" y="1116447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" name="Shape 125"/>
          <p:cNvCxnSpPr/>
          <p:nvPr/>
        </p:nvCxnSpPr>
        <p:spPr>
          <a:xfrm>
            <a:off x="6958635" y="1275280"/>
            <a:ext cx="0" cy="22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6" name="Shape 126"/>
          <p:cNvCxnSpPr/>
          <p:nvPr/>
        </p:nvCxnSpPr>
        <p:spPr>
          <a:xfrm>
            <a:off x="7377376" y="1116447"/>
            <a:ext cx="0" cy="31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" name="Shape 127"/>
          <p:cNvSpPr txBox="1"/>
          <p:nvPr/>
        </p:nvSpPr>
        <p:spPr>
          <a:xfrm>
            <a:off x="6933702" y="798825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600275" y="849340"/>
            <a:ext cx="1606499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FC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(Fully-connected)</a:t>
            </a:r>
          </a:p>
        </p:txBody>
      </p:sp>
      <p:cxnSp>
        <p:nvCxnSpPr>
          <p:cNvPr id="129" name="Shape 129"/>
          <p:cNvCxnSpPr/>
          <p:nvPr/>
        </p:nvCxnSpPr>
        <p:spPr>
          <a:xfrm flipH="1">
            <a:off x="7736941" y="1304149"/>
            <a:ext cx="142499" cy="2225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5" name="Shape 135"/>
          <p:cNvSpPr txBox="1"/>
          <p:nvPr/>
        </p:nvSpPr>
        <p:spPr>
          <a:xfrm>
            <a:off x="76475" y="34275"/>
            <a:ext cx="8863499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We explored how they work...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0" y="712925"/>
            <a:ext cx="3197474" cy="230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550" y="712925"/>
            <a:ext cx="5495199" cy="20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050" y="2880300"/>
            <a:ext cx="33147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300" y="3076668"/>
            <a:ext cx="3607500" cy="14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